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137"/>
    <a:srgbClr val="A8C52D"/>
    <a:srgbClr val="B8D440"/>
    <a:srgbClr val="BBD646"/>
    <a:srgbClr val="FF9999"/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88140" autoAdjust="0"/>
  </p:normalViewPr>
  <p:slideViewPr>
    <p:cSldViewPr snapToGrid="0">
      <p:cViewPr>
        <p:scale>
          <a:sx n="59" d="100"/>
          <a:sy n="59" d="100"/>
        </p:scale>
        <p:origin x="1500" y="-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FC6C29-2EF9-4715-84F1-248A8072EC6B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FC20B-891C-4DDA-A3C3-383FFADBB1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367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D41B5-0499-408B-8426-9330733400BC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49375" y="1162050"/>
            <a:ext cx="4183063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3"/>
            <a:ext cx="550545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9962D-6B3B-416D-B919-97AEB39F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402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9962D-6B3B-416D-B919-97AEB39F432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775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4" y="5882861"/>
            <a:ext cx="2651339" cy="83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6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13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70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11" y="6311900"/>
            <a:ext cx="776549" cy="46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2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720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072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160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30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03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8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5" y="6293709"/>
            <a:ext cx="1534727" cy="485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60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3D70-0D76-4FBE-92F9-CDFF40ECAB38}" type="datetimeFigureOut">
              <a:rPr lang="en-US" smtClean="0"/>
              <a:t>7/2/2017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4B658-441E-4919-ABB6-8734351838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5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1790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spc="3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ASIC² Research Group Project: </a:t>
            </a:r>
            <a:br>
              <a:rPr lang="en-US" sz="2800" spc="3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r>
              <a:rPr lang="en-US" sz="3100" b="1" dirty="0"/>
              <a:t>Design of peripheral </a:t>
            </a:r>
            <a:r>
              <a:rPr lang="en-US" sz="3100" b="1"/>
              <a:t>circuit of </a:t>
            </a:r>
            <a:r>
              <a:rPr lang="en-US" sz="3100" b="1" dirty="0"/>
              <a:t>memory array to perform in-memory logic operations</a:t>
            </a:r>
            <a:endParaRPr lang="en-US" sz="3100" spc="3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544129"/>
            <a:ext cx="4443503" cy="1667702"/>
          </a:xfrm>
        </p:spPr>
        <p:txBody>
          <a:bodyPr>
            <a:noAutofit/>
          </a:bodyPr>
          <a:lstStyle/>
          <a:p>
            <a:r>
              <a:rPr lang="en-US" sz="1050" i="1" dirty="0">
                <a:latin typeface="+mj-lt"/>
              </a:rPr>
              <a:t>Background: </a:t>
            </a:r>
            <a:r>
              <a:rPr lang="en-US" sz="1050" dirty="0"/>
              <a:t>A </a:t>
            </a:r>
            <a:r>
              <a:rPr lang="en-US" sz="1050" dirty="0" err="1"/>
              <a:t>memristive</a:t>
            </a:r>
            <a:r>
              <a:rPr lang="en-US" sz="1050" dirty="0"/>
              <a:t> device (or a ‘memristor’ in short) is a two-terminal device whose resistance is determined by an internal state, which can be varied by the application of a voltage/current. The capability to toggle resistance (between a Low Resistance State - LRS, and a High Resistance State- HRS) in response to voltage/current is perhaps the most desirable property of memristors, extending their use from memory to computing. They are promising candidates for in-memory computing to solve the von-</a:t>
            </a:r>
            <a:r>
              <a:rPr lang="en-US" sz="1050" dirty="0" err="1"/>
              <a:t>neumann</a:t>
            </a:r>
            <a:r>
              <a:rPr lang="en-US" sz="1050" dirty="0"/>
              <a:t> bottleneck. MAGIC</a:t>
            </a:r>
            <a:r>
              <a:rPr lang="en-US" sz="1050" baseline="30000" dirty="0"/>
              <a:t>1</a:t>
            </a:r>
            <a:r>
              <a:rPr lang="en-US" sz="1050" dirty="0"/>
              <a:t>(Memristor Aided logic) is a </a:t>
            </a:r>
            <a:r>
              <a:rPr lang="en-US" sz="1050" dirty="0" err="1"/>
              <a:t>memristive</a:t>
            </a:r>
            <a:r>
              <a:rPr lang="en-US" sz="1050" dirty="0"/>
              <a:t> logic family which can be used to implement in-memory computing. Combinational logic can be executed in the memory array efficiently using MAGIC logic family. </a:t>
            </a:r>
            <a:endParaRPr lang="en-US" sz="1050" b="0" i="1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172" y="3351778"/>
            <a:ext cx="3868340" cy="253467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u="sng" dirty="0"/>
              <a:t>Project Description:</a:t>
            </a:r>
          </a:p>
          <a:p>
            <a:pPr marL="0" indent="0">
              <a:buNone/>
            </a:pPr>
            <a:r>
              <a:rPr lang="en-US" dirty="0"/>
              <a:t>The conventional memory used for storage needs a peripheral circuitry(consisting of row decoders, voltage controllers, sense amplifiers) that only supports memory read/write operations. The peripheral circuit of the memory(2D array of memristors) has to be modified/enhanced to support logic operations while still supporting the memory operations. The enhancements should include: 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/>
              <a:t>)The ability to select multiple rows/columns to enable more parallel execution of logic operations.</a:t>
            </a:r>
          </a:p>
          <a:p>
            <a:pPr marL="0" indent="0">
              <a:buNone/>
            </a:pPr>
            <a:r>
              <a:rPr lang="en-US" dirty="0"/>
              <a:t>ii) The ability to apply additional distinct voltages beyond the voltages used for memory operation (V</a:t>
            </a:r>
            <a:r>
              <a:rPr lang="en-US" baseline="-25000" dirty="0"/>
              <a:t>READ</a:t>
            </a:r>
            <a:r>
              <a:rPr lang="en-US" dirty="0"/>
              <a:t>, </a:t>
            </a:r>
            <a:r>
              <a:rPr lang="en-US" dirty="0" err="1"/>
              <a:t>V</a:t>
            </a:r>
            <a:r>
              <a:rPr lang="en-US" baseline="-25000" dirty="0" err="1"/>
              <a:t>write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). </a:t>
            </a:r>
          </a:p>
          <a:p>
            <a:pPr marL="0" indent="0">
              <a:buNone/>
            </a:pPr>
            <a:r>
              <a:rPr lang="en-US" dirty="0"/>
              <a:t>The peripheral circuit should be energy efficient. In this project, the student is expected to design this modified peripheral circuit which can support logic operations in large arrays(512x512, 1024x1024) efficiently. 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1747" y="5373388"/>
            <a:ext cx="3887391" cy="823912"/>
          </a:xfrm>
        </p:spPr>
        <p:txBody>
          <a:bodyPr>
            <a:noAutofit/>
          </a:bodyPr>
          <a:lstStyle/>
          <a:p>
            <a:r>
              <a:rPr lang="en-US" sz="1200" b="0" dirty="0">
                <a:solidFill>
                  <a:schemeClr val="tx2"/>
                </a:solidFill>
              </a:rPr>
              <a:t>Links</a:t>
            </a:r>
          </a:p>
          <a:p>
            <a:r>
              <a:rPr lang="en-US" sz="1200" b="0" dirty="0">
                <a:solidFill>
                  <a:schemeClr val="tx2"/>
                </a:solidFill>
              </a:rPr>
              <a:t>Contacts Details: John Reuben, post-doc (johnreubenp@gmail.com)</a:t>
            </a:r>
          </a:p>
          <a:p>
            <a:r>
              <a:rPr lang="en-US" sz="1200" b="0" dirty="0">
                <a:solidFill>
                  <a:schemeClr val="tx2"/>
                </a:solidFill>
              </a:rPr>
              <a:t>Lab Details: ASIC2 lab, TCE 408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BD48DE-B543-45AA-890A-BBA6A18CF4A1}"/>
              </a:ext>
            </a:extLst>
          </p:cNvPr>
          <p:cNvSpPr txBox="1"/>
          <p:nvPr/>
        </p:nvSpPr>
        <p:spPr>
          <a:xfrm>
            <a:off x="1765300" y="6254750"/>
            <a:ext cx="70993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1 S. </a:t>
            </a:r>
            <a:r>
              <a:rPr lang="en-US" sz="900" dirty="0" err="1"/>
              <a:t>Kvatinsky</a:t>
            </a:r>
            <a:r>
              <a:rPr lang="en-US" sz="900" dirty="0"/>
              <a:t>, D. </a:t>
            </a:r>
            <a:r>
              <a:rPr lang="en-US" sz="900" dirty="0" err="1"/>
              <a:t>Belousov</a:t>
            </a:r>
            <a:r>
              <a:rPr lang="en-US" sz="900" dirty="0"/>
              <a:t>, S. Liman, G. </a:t>
            </a:r>
            <a:r>
              <a:rPr lang="en-US" sz="900" dirty="0" err="1"/>
              <a:t>Satat</a:t>
            </a:r>
            <a:r>
              <a:rPr lang="en-US" sz="900" dirty="0"/>
              <a:t>, N. Wald, E. G. Friedman, A. </a:t>
            </a:r>
            <a:r>
              <a:rPr lang="en-US" sz="900" dirty="0" err="1"/>
              <a:t>Kolodny</a:t>
            </a:r>
            <a:r>
              <a:rPr lang="en-US" sz="900" dirty="0"/>
              <a:t>, and U. C. Weiser, “MAGIC- Memristor-Aided </a:t>
            </a:r>
            <a:r>
              <a:rPr lang="en-US" sz="900" dirty="0" err="1"/>
              <a:t>loGIC</a:t>
            </a:r>
            <a:r>
              <a:rPr lang="en-US" sz="900" dirty="0"/>
              <a:t>,” IEEE Transactions on Circuits and Systems II: Express Briefs, vol. 61, no. 11, pp. 895–899, Nov 2014</a:t>
            </a:r>
          </a:p>
          <a:p>
            <a:endParaRPr lang="en-US" sz="900" dirty="0"/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7DD7D0-DF98-497C-880B-235214593B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344" y="1755726"/>
            <a:ext cx="4042244" cy="319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394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4727</TotalTime>
  <Words>375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ASIC² Research Group Project:  Design of peripheral circuit of memory array to perform in-memory logic operations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Eng</dc:title>
  <dc:creator>Eric Herbelin</dc:creator>
  <cp:lastModifiedBy>John-Reuben Prabahar</cp:lastModifiedBy>
  <cp:revision>310</cp:revision>
  <cp:lastPrinted>2017-03-19T16:19:34Z</cp:lastPrinted>
  <dcterms:created xsi:type="dcterms:W3CDTF">2016-06-10T09:08:24Z</dcterms:created>
  <dcterms:modified xsi:type="dcterms:W3CDTF">2017-07-02T14:22:08Z</dcterms:modified>
</cp:coreProperties>
</file>